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13"/>
  </p:notesMasterIdLst>
  <p:handoutMasterIdLst>
    <p:handoutMasterId r:id="rId14"/>
  </p:handoutMasterIdLst>
  <p:sldIdLst>
    <p:sldId id="256" r:id="rId2"/>
    <p:sldId id="573" r:id="rId3"/>
    <p:sldId id="571" r:id="rId4"/>
    <p:sldId id="577" r:id="rId5"/>
    <p:sldId id="572" r:id="rId6"/>
    <p:sldId id="578" r:id="rId7"/>
    <p:sldId id="574" r:id="rId8"/>
    <p:sldId id="579" r:id="rId9"/>
    <p:sldId id="575" r:id="rId10"/>
    <p:sldId id="581" r:id="rId11"/>
    <p:sldId id="260" r:id="rId12"/>
  </p:sldIdLst>
  <p:sldSz cx="12192000" cy="6858000"/>
  <p:notesSz cx="6950075" cy="9236075"/>
  <p:custShowLst>
    <p:custShow name="Format Guide Workshop" id="0">
      <p:sldLst/>
    </p:custShow>
  </p:custShowLst>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9BA74"/>
    <a:srgbClr val="FFFFFF"/>
    <a:srgbClr val="F48200"/>
    <a:srgbClr val="C9E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18" autoAdjust="0"/>
    <p:restoredTop sz="93629" autoAdjust="0"/>
  </p:normalViewPr>
  <p:slideViewPr>
    <p:cSldViewPr snapToGrid="0">
      <p:cViewPr varScale="1">
        <p:scale>
          <a:sx n="63" d="100"/>
          <a:sy n="63" d="100"/>
        </p:scale>
        <p:origin x="692" y="6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176"/>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10/29/2020</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‹Nº›</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‹Nº›</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10/29/2020</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285181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0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0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98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21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10</a:t>
            </a:fld>
            <a:endParaRPr lang="en-US" dirty="0"/>
          </a:p>
        </p:txBody>
      </p:sp>
    </p:spTree>
    <p:extLst>
      <p:ext uri="{BB962C8B-B14F-4D97-AF65-F5344CB8AC3E}">
        <p14:creationId xmlns:p14="http://schemas.microsoft.com/office/powerpoint/2010/main" val="33925454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8.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xml"/><Relationship Id="rId7" Type="http://schemas.openxmlformats.org/officeDocument/2006/relationships/oleObject" Target="../embeddings/oleObject6.bin"/><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12.xml"/><Relationship Id="rId10" Type="http://schemas.openxmlformats.org/officeDocument/2006/relationships/image" Target="../media/image11.jpg"/><Relationship Id="rId4" Type="http://schemas.openxmlformats.org/officeDocument/2006/relationships/tags" Target="../tags/tag11.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8.v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2262" name="Picture 102">
            <a:extLst>
              <a:ext uri="{FF2B5EF4-FFF2-40B4-BE49-F238E27FC236}">
                <a16:creationId xmlns:a16="http://schemas.microsoft.com/office/drawing/2014/main" id="{B829BD4A-35D8-4D88-91E5-12F8F19BBB5E}"/>
              </a:ext>
            </a:extLst>
          </p:cNvPr>
          <p:cNvPicPr>
            <a:picLocks noChangeAspect="1" noChangeArrowheads="1"/>
          </p:cNvPicPr>
          <p:nvPr userDrawn="1"/>
        </p:nvPicPr>
        <p:blipFill>
          <a:blip r:embed="rId5"/>
          <a:srcRect/>
          <a:stretch/>
        </p:blipFill>
        <p:spPr bwMode="auto">
          <a:xfrm>
            <a:off x="0" y="-925655"/>
            <a:ext cx="12191208" cy="81242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7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5" name="AutoShape 98">
            <a:extLst>
              <a:ext uri="{FF2B5EF4-FFF2-40B4-BE49-F238E27FC236}">
                <a16:creationId xmlns:a16="http://schemas.microsoft.com/office/drawing/2014/main" id="{9A25EB9F-E2B4-43A4-9094-1461929F605E}"/>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 name="Picture 2" descr="https://www.digitalhouse.com/wp-content/uploads/2017/05/Logo-fondo-transparente-1.png">
            <a:extLst>
              <a:ext uri="{FF2B5EF4-FFF2-40B4-BE49-F238E27FC236}">
                <a16:creationId xmlns:a16="http://schemas.microsoft.com/office/drawing/2014/main" id="{5C9BF06A-7E59-4F9A-924A-6486A7F05D3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62580" y="604931"/>
            <a:ext cx="3288518" cy="11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227"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73"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46"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Picture 102">
            <a:extLst>
              <a:ext uri="{FF2B5EF4-FFF2-40B4-BE49-F238E27FC236}">
                <a16:creationId xmlns:a16="http://schemas.microsoft.com/office/drawing/2014/main" id="{365ABF6D-D83B-4198-B4A2-C11D00E08B3A}"/>
              </a:ext>
            </a:extLst>
          </p:cNvPr>
          <p:cNvPicPr>
            <a:picLocks noChangeAspect="1" noChangeArrowheads="1"/>
          </p:cNvPicPr>
          <p:nvPr userDrawn="1"/>
        </p:nvPicPr>
        <p:blipFill>
          <a:blip r:embed="rId6"/>
          <a:srcRect/>
          <a:stretch/>
        </p:blipFill>
        <p:spPr bwMode="auto">
          <a:xfrm>
            <a:off x="0" y="-633538"/>
            <a:ext cx="12192000" cy="812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88"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51"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295"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68"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00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02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5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7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10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1929585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57" name="think-cell Slide" r:id="rId72" imgW="270" imgH="270" progId="TCLayout.ActiveDocument.1">
                  <p:embed/>
                </p:oleObj>
              </mc:Choice>
              <mc:Fallback>
                <p:oleObj name="think-cell Slide" r:id="rId72" imgW="270" imgH="270" progId="TCLayout.ActiveDocument.1">
                  <p:embed/>
                  <p:pic>
                    <p:nvPicPr>
                      <p:cNvPr id="0" name=""/>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71"/>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emf"/><Relationship Id="rId2" Type="http://schemas.openxmlformats.org/officeDocument/2006/relationships/tags" Target="../tags/tag29.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1.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2.xml"/><Relationship Id="rId1" Type="http://schemas.openxmlformats.org/officeDocument/2006/relationships/vmlDrawing" Target="../drawings/vmlDrawing21.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3.xml"/><Relationship Id="rId1" Type="http://schemas.openxmlformats.org/officeDocument/2006/relationships/vmlDrawing" Target="../drawings/vmlDrawing22.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4.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8498852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309"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US"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Text Placeholder 12"/>
          <p:cNvSpPr>
            <a:spLocks noGrp="1"/>
          </p:cNvSpPr>
          <p:nvPr>
            <p:ph type="body" sz="quarter" idx="12"/>
          </p:nvPr>
        </p:nvSpPr>
        <p:spPr/>
        <p:txBody>
          <a:bodyPr/>
          <a:lstStyle/>
          <a:p>
            <a:r>
              <a:rPr lang="en-US" dirty="0"/>
              <a:t>OCT 2020</a:t>
            </a:r>
          </a:p>
        </p:txBody>
      </p:sp>
      <p:sp>
        <p:nvSpPr>
          <p:cNvPr id="12" name="Subtitle 11"/>
          <p:cNvSpPr>
            <a:spLocks noGrp="1"/>
          </p:cNvSpPr>
          <p:nvPr>
            <p:ph type="subTitle" idx="1"/>
          </p:nvPr>
        </p:nvSpPr>
        <p:spPr/>
        <p:txBody>
          <a:bodyPr/>
          <a:lstStyle/>
          <a:p>
            <a:r>
              <a:rPr lang="en-US" dirty="0"/>
              <a:t>Linear Model Selection – Case Study</a:t>
            </a:r>
          </a:p>
        </p:txBody>
      </p:sp>
      <p:sp>
        <p:nvSpPr>
          <p:cNvPr id="11" name="Title 10"/>
          <p:cNvSpPr>
            <a:spLocks noGrp="1"/>
          </p:cNvSpPr>
          <p:nvPr>
            <p:ph type="ctrTitle"/>
          </p:nvPr>
        </p:nvSpPr>
        <p:spPr/>
        <p:txBody>
          <a:bodyPr/>
          <a:lstStyle/>
          <a:p>
            <a:r>
              <a:rPr lang="en-US" dirty="0"/>
              <a:t>DESAFÍO PROPERATI</a:t>
            </a:r>
          </a:p>
        </p:txBody>
      </p:sp>
    </p:spTree>
    <p:extLst>
      <p:ext uri="{BB962C8B-B14F-4D97-AF65-F5344CB8AC3E}">
        <p14:creationId xmlns:p14="http://schemas.microsoft.com/office/powerpoint/2010/main" val="1906196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A45AC-5F46-466E-BC35-E45CB7231A06}"/>
              </a:ext>
            </a:extLst>
          </p:cNvPr>
          <p:cNvSpPr>
            <a:spLocks noGrp="1"/>
          </p:cNvSpPr>
          <p:nvPr>
            <p:ph type="title"/>
          </p:nvPr>
        </p:nvSpPr>
        <p:spPr>
          <a:xfrm>
            <a:off x="630000" y="622800"/>
            <a:ext cx="10933350" cy="332399"/>
          </a:xfrm>
        </p:spPr>
        <p:txBody>
          <a:bodyPr/>
          <a:lstStyle/>
          <a:p>
            <a:r>
              <a:rPr lang="es-AR" dirty="0"/>
              <a:t>……………..</a:t>
            </a:r>
          </a:p>
        </p:txBody>
      </p:sp>
    </p:spTree>
    <p:extLst>
      <p:ext uri="{BB962C8B-B14F-4D97-AF65-F5344CB8AC3E}">
        <p14:creationId xmlns:p14="http://schemas.microsoft.com/office/powerpoint/2010/main" val="937846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1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B7E83-270F-46BE-B6B4-78621B981FBA}"/>
              </a:ext>
            </a:extLst>
          </p:cNvPr>
          <p:cNvSpPr txBox="1"/>
          <p:nvPr/>
        </p:nvSpPr>
        <p:spPr>
          <a:xfrm>
            <a:off x="4429288" y="914400"/>
            <a:ext cx="7630632" cy="52912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nSpc>
                <a:spcPct val="150000"/>
              </a:lnSpc>
              <a:buAutoNum type="arabicPeriod"/>
            </a:pPr>
            <a:r>
              <a:rPr lang="es-AR" sz="2000" b="1" dirty="0">
                <a:solidFill>
                  <a:srgbClr val="575757"/>
                </a:solidFill>
              </a:rPr>
              <a:t>Actualización del </a:t>
            </a:r>
            <a:r>
              <a:rPr lang="es-AR" sz="2000" b="1" dirty="0" err="1">
                <a:solidFill>
                  <a:srgbClr val="575757"/>
                </a:solidFill>
              </a:rPr>
              <a:t>dataset</a:t>
            </a:r>
            <a:endParaRPr lang="es-AR" sz="2000" b="1" dirty="0">
              <a:solidFill>
                <a:srgbClr val="575757"/>
              </a:solidFill>
            </a:endParaRPr>
          </a:p>
          <a:p>
            <a:pPr marL="342900" indent="-342900">
              <a:lnSpc>
                <a:spcPct val="150000"/>
              </a:lnSpc>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Modelado de variables auxiliares, </a:t>
            </a:r>
            <a:r>
              <a:rPr lang="es-AR" sz="2000" b="1" dirty="0" err="1">
                <a:solidFill>
                  <a:srgbClr val="575757"/>
                </a:solidFill>
              </a:rPr>
              <a:t>dummies</a:t>
            </a:r>
            <a:r>
              <a:rPr lang="es-AR" sz="2000" b="1" dirty="0">
                <a:solidFill>
                  <a:srgbClr val="575757"/>
                </a:solidFill>
              </a:rPr>
              <a:t> e interacciones</a:t>
            </a:r>
          </a:p>
          <a:p>
            <a:pPr marL="342900" indent="-342900">
              <a:lnSpc>
                <a:spcPct val="150000"/>
              </a:lnSpc>
              <a:buFontTx/>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Modelos:</a:t>
            </a:r>
          </a:p>
          <a:p>
            <a:pPr marL="800100" lvl="1" indent="-342900">
              <a:lnSpc>
                <a:spcPct val="150000"/>
              </a:lnSpc>
              <a:buFontTx/>
              <a:buAutoNum type="arabicPeriod"/>
            </a:pPr>
            <a:r>
              <a:rPr lang="es-AR" sz="2000" b="1" dirty="0">
                <a:solidFill>
                  <a:srgbClr val="575757"/>
                </a:solidFill>
              </a:rPr>
              <a:t>LR</a:t>
            </a:r>
          </a:p>
          <a:p>
            <a:pPr marL="800100" lvl="1" indent="-342900">
              <a:lnSpc>
                <a:spcPct val="150000"/>
              </a:lnSpc>
              <a:buFontTx/>
              <a:buAutoNum type="arabicPeriod"/>
            </a:pPr>
            <a:r>
              <a:rPr lang="es-AR" sz="2000" b="1" dirty="0">
                <a:solidFill>
                  <a:srgbClr val="575757"/>
                </a:solidFill>
              </a:rPr>
              <a:t>LASSO</a:t>
            </a:r>
          </a:p>
          <a:p>
            <a:pPr marL="800100" lvl="1" indent="-342900">
              <a:lnSpc>
                <a:spcPct val="150000"/>
              </a:lnSpc>
              <a:buFontTx/>
              <a:buAutoNum type="arabicPeriod"/>
            </a:pPr>
            <a:r>
              <a:rPr lang="es-AR" sz="2000" b="1" dirty="0">
                <a:solidFill>
                  <a:srgbClr val="575757"/>
                </a:solidFill>
              </a:rPr>
              <a:t>RIDGE</a:t>
            </a:r>
          </a:p>
          <a:p>
            <a:pPr marL="800100" lvl="1" indent="-342900">
              <a:lnSpc>
                <a:spcPct val="150000"/>
              </a:lnSpc>
              <a:buFontTx/>
              <a:buAutoNum type="arabicPeriod"/>
            </a:pPr>
            <a:r>
              <a:rPr lang="es-AR" sz="2000" b="1" dirty="0" err="1">
                <a:solidFill>
                  <a:srgbClr val="575757"/>
                </a:solidFill>
              </a:rPr>
              <a:t>ElasticNet</a:t>
            </a:r>
            <a:endParaRPr lang="es-AR" sz="2000" b="1" dirty="0">
              <a:solidFill>
                <a:srgbClr val="575757"/>
              </a:solidFill>
            </a:endParaRPr>
          </a:p>
          <a:p>
            <a:pPr marL="800100" lvl="1" indent="-342900">
              <a:lnSpc>
                <a:spcPct val="150000"/>
              </a:lnSpc>
              <a:buFontTx/>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Conclusiones</a:t>
            </a:r>
          </a:p>
        </p:txBody>
      </p:sp>
    </p:spTree>
    <p:extLst>
      <p:ext uri="{BB962C8B-B14F-4D97-AF65-F5344CB8AC3E}">
        <p14:creationId xmlns:p14="http://schemas.microsoft.com/office/powerpoint/2010/main" val="3923594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282"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Actualización</a:t>
            </a:r>
            <a:r>
              <a:rPr lang="en-US" sz="5400" b="0" i="0" u="none" strike="noStrike" cap="none" dirty="0">
                <a:solidFill>
                  <a:schemeClr val="dk2"/>
                </a:solidFill>
                <a:latin typeface="Trebuchet MS"/>
                <a:ea typeface="Trebuchet MS"/>
                <a:cs typeface="Trebuchet MS"/>
                <a:sym typeface="Trebuchet MS"/>
              </a:rPr>
              <a:t> del dataset</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4472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Logos - Properati">
            <a:extLst>
              <a:ext uri="{FF2B5EF4-FFF2-40B4-BE49-F238E27FC236}">
                <a16:creationId xmlns:a16="http://schemas.microsoft.com/office/drawing/2014/main" id="{B1CC7D5F-8EE7-465B-B433-4B5158A7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96" y="882501"/>
            <a:ext cx="3817624" cy="105879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5A18D7A-1B7B-4989-B628-9985A6E4A2DC}"/>
              </a:ext>
            </a:extLst>
          </p:cNvPr>
          <p:cNvSpPr txBox="1"/>
          <p:nvPr/>
        </p:nvSpPr>
        <p:spPr>
          <a:xfrm>
            <a:off x="378797" y="2286000"/>
            <a:ext cx="3817624" cy="4157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s-AR" sz="2000" b="1" dirty="0">
                <a:solidFill>
                  <a:srgbClr val="575757"/>
                </a:solidFill>
              </a:rPr>
              <a:t>Encontramos que con los datos que teníamos no era suficiente para predecir el precio por m</a:t>
            </a:r>
            <a:r>
              <a:rPr lang="es-AR" sz="2000" b="1" baseline="30000" dirty="0">
                <a:solidFill>
                  <a:srgbClr val="575757"/>
                </a:solidFill>
              </a:rPr>
              <a:t>2</a:t>
            </a:r>
            <a:r>
              <a:rPr lang="es-AR" sz="2000" b="1" dirty="0">
                <a:solidFill>
                  <a:srgbClr val="575757"/>
                </a:solidFill>
              </a:rPr>
              <a:t> de las propiedades del barrio de Palermo</a:t>
            </a:r>
          </a:p>
        </p:txBody>
      </p:sp>
      <p:sp>
        <p:nvSpPr>
          <p:cNvPr id="6" name="CuadroTexto 5">
            <a:extLst>
              <a:ext uri="{FF2B5EF4-FFF2-40B4-BE49-F238E27FC236}">
                <a16:creationId xmlns:a16="http://schemas.microsoft.com/office/drawing/2014/main" id="{AF7C6ABB-48AF-4742-BE24-48E265CDEDA2}"/>
              </a:ext>
            </a:extLst>
          </p:cNvPr>
          <p:cNvSpPr txBox="1"/>
          <p:nvPr/>
        </p:nvSpPr>
        <p:spPr>
          <a:xfrm>
            <a:off x="4869712" y="478465"/>
            <a:ext cx="7046315" cy="59648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2000" b="1" i="0" dirty="0">
              <a:solidFill>
                <a:srgbClr val="333333"/>
              </a:solidFill>
              <a:effectLst/>
              <a:latin typeface="+mj-lt"/>
            </a:endParaRPr>
          </a:p>
          <a:p>
            <a:pPr algn="l">
              <a:spcBef>
                <a:spcPts val="600"/>
              </a:spcBef>
              <a:buFont typeface="Arial" panose="020B0604020202020204" pitchFamily="34" charset="0"/>
              <a:buChar char="•"/>
            </a:pPr>
            <a:r>
              <a:rPr lang="es-ES" sz="2000" b="1" i="0" dirty="0">
                <a:solidFill>
                  <a:srgbClr val="333333"/>
                </a:solidFill>
                <a:effectLst/>
                <a:latin typeface="+mj-lt"/>
              </a:rPr>
              <a:t>URL: </a:t>
            </a:r>
            <a:r>
              <a:rPr lang="es-ES" sz="2000" i="0" dirty="0">
                <a:solidFill>
                  <a:srgbClr val="333333"/>
                </a:solidFill>
                <a:effectLst/>
                <a:latin typeface="+mj-lt"/>
              </a:rPr>
              <a:t>Había mucha </a:t>
            </a:r>
            <a:r>
              <a:rPr lang="es-ES" sz="2000" i="0" dirty="0" err="1">
                <a:solidFill>
                  <a:srgbClr val="333333"/>
                </a:solidFill>
                <a:effectLst/>
                <a:latin typeface="+mj-lt"/>
              </a:rPr>
              <a:t>info</a:t>
            </a:r>
            <a:r>
              <a:rPr lang="es-ES" sz="2000" i="0" dirty="0">
                <a:solidFill>
                  <a:srgbClr val="333333"/>
                </a:solidFill>
                <a:effectLst/>
                <a:latin typeface="+mj-lt"/>
              </a:rPr>
              <a:t> que habíamos pasado por alto</a:t>
            </a:r>
          </a:p>
          <a:p>
            <a:pPr lvl="1">
              <a:spcBef>
                <a:spcPts val="600"/>
              </a:spcBef>
              <a:buFont typeface="Arial" panose="020B0604020202020204" pitchFamily="34" charset="0"/>
              <a:buChar char="•"/>
            </a:pPr>
            <a:r>
              <a:rPr lang="es-ES" sz="2000" b="1" i="0" dirty="0">
                <a:solidFill>
                  <a:srgbClr val="333333"/>
                </a:solidFill>
                <a:effectLst/>
                <a:latin typeface="+mj-lt"/>
              </a:rPr>
              <a:t>Terraza/patio/balcón</a:t>
            </a:r>
          </a:p>
          <a:p>
            <a:pPr lvl="1">
              <a:spcBef>
                <a:spcPts val="600"/>
              </a:spcBef>
              <a:buFont typeface="Arial" panose="020B0604020202020204" pitchFamily="34" charset="0"/>
              <a:buChar char="•"/>
            </a:pPr>
            <a:r>
              <a:rPr lang="es-ES" sz="2000" b="1" dirty="0" err="1">
                <a:solidFill>
                  <a:srgbClr val="333333"/>
                </a:solidFill>
                <a:latin typeface="+mj-lt"/>
              </a:rPr>
              <a:t>Amenities</a:t>
            </a:r>
            <a:endParaRPr lang="es-ES" sz="2000" b="1" dirty="0">
              <a:solidFill>
                <a:srgbClr val="333333"/>
              </a:solidFill>
              <a:latin typeface="+mj-lt"/>
            </a:endParaRPr>
          </a:p>
          <a:p>
            <a:pPr lvl="1">
              <a:spcBef>
                <a:spcPts val="600"/>
              </a:spcBef>
              <a:buFont typeface="Arial" panose="020B0604020202020204" pitchFamily="34" charset="0"/>
              <a:buChar char="•"/>
            </a:pPr>
            <a:r>
              <a:rPr lang="es-ES" sz="2000" b="1" i="0" dirty="0">
                <a:solidFill>
                  <a:srgbClr val="333333"/>
                </a:solidFill>
                <a:effectLst/>
                <a:latin typeface="+mj-lt"/>
              </a:rPr>
              <a:t>Subtes</a:t>
            </a:r>
          </a:p>
          <a:p>
            <a:pPr lvl="1">
              <a:spcBef>
                <a:spcPts val="600"/>
              </a:spcBef>
              <a:buFont typeface="Arial" panose="020B0604020202020204" pitchFamily="34" charset="0"/>
              <a:buChar char="•"/>
            </a:pPr>
            <a:r>
              <a:rPr lang="es-ES" sz="2000" b="1" i="0" dirty="0">
                <a:solidFill>
                  <a:srgbClr val="333333"/>
                </a:solidFill>
                <a:effectLst/>
                <a:latin typeface="+mj-lt"/>
              </a:rPr>
              <a:t>Demás aptitudes del edificio/departamento</a:t>
            </a:r>
          </a:p>
          <a:p>
            <a:pPr>
              <a:spcBef>
                <a:spcPts val="600"/>
              </a:spcBef>
              <a:buFont typeface="Arial" panose="020B0604020202020204" pitchFamily="34" charset="0"/>
              <a:buChar char="•"/>
            </a:pPr>
            <a:endParaRPr lang="es-ES" sz="2000" b="1" dirty="0">
              <a:solidFill>
                <a:srgbClr val="333333"/>
              </a:solidFill>
              <a:latin typeface="+mj-lt"/>
            </a:endParaRPr>
          </a:p>
          <a:p>
            <a:pPr>
              <a:spcBef>
                <a:spcPts val="600"/>
              </a:spcBef>
              <a:buFont typeface="Arial" panose="020B0604020202020204" pitchFamily="34" charset="0"/>
              <a:buChar char="•"/>
            </a:pPr>
            <a:r>
              <a:rPr lang="es-ES" sz="2000" b="1" i="0" dirty="0">
                <a:solidFill>
                  <a:srgbClr val="333333"/>
                </a:solidFill>
                <a:effectLst/>
                <a:latin typeface="+mj-lt"/>
              </a:rPr>
              <a:t>Espacios Verdes</a:t>
            </a:r>
          </a:p>
          <a:p>
            <a:pPr>
              <a:spcBef>
                <a:spcPts val="600"/>
              </a:spcBef>
              <a:buFont typeface="Arial" panose="020B0604020202020204" pitchFamily="34" charset="0"/>
              <a:buChar char="•"/>
            </a:pPr>
            <a:r>
              <a:rPr lang="es-ES" sz="2000" b="1" dirty="0">
                <a:solidFill>
                  <a:srgbClr val="333333"/>
                </a:solidFill>
                <a:latin typeface="+mj-lt"/>
              </a:rPr>
              <a:t>Hospitales, Comisarias, Escuelas</a:t>
            </a:r>
          </a:p>
          <a:p>
            <a:pPr>
              <a:spcBef>
                <a:spcPts val="600"/>
              </a:spcBef>
              <a:buFont typeface="Arial" panose="020B0604020202020204" pitchFamily="34" charset="0"/>
              <a:buChar char="•"/>
            </a:pPr>
            <a:r>
              <a:rPr lang="es-ES" sz="2000" b="1" dirty="0">
                <a:solidFill>
                  <a:srgbClr val="333333"/>
                </a:solidFill>
                <a:latin typeface="+mj-lt"/>
              </a:rPr>
              <a:t>Zonas Comerciales</a:t>
            </a:r>
          </a:p>
          <a:p>
            <a:pPr>
              <a:spcBef>
                <a:spcPts val="600"/>
              </a:spcBef>
              <a:buFont typeface="Arial" panose="020B0604020202020204" pitchFamily="34" charset="0"/>
              <a:buChar char="•"/>
            </a:pPr>
            <a:r>
              <a:rPr lang="es-ES" sz="2000" b="1" dirty="0">
                <a:solidFill>
                  <a:srgbClr val="333333"/>
                </a:solidFill>
                <a:latin typeface="+mj-lt"/>
              </a:rPr>
              <a:t>Transporte Público</a:t>
            </a:r>
          </a:p>
        </p:txBody>
      </p:sp>
      <p:sp>
        <p:nvSpPr>
          <p:cNvPr id="2" name="CuadroTexto 1">
            <a:extLst>
              <a:ext uri="{FF2B5EF4-FFF2-40B4-BE49-F238E27FC236}">
                <a16:creationId xmlns:a16="http://schemas.microsoft.com/office/drawing/2014/main" id="{E98CCEB7-7412-4E4E-A596-61622B3F1CEE}"/>
              </a:ext>
            </a:extLst>
          </p:cNvPr>
          <p:cNvSpPr txBox="1"/>
          <p:nvPr/>
        </p:nvSpPr>
        <p:spPr>
          <a:xfrm>
            <a:off x="4869710" y="414670"/>
            <a:ext cx="7046315" cy="4678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s-AR" sz="2000" b="1" dirty="0">
                <a:solidFill>
                  <a:srgbClr val="575757"/>
                </a:solidFill>
              </a:rPr>
              <a:t>NUEVAS FEATURES Y DATASETS RELACIONADOS</a:t>
            </a:r>
          </a:p>
        </p:txBody>
      </p:sp>
    </p:spTree>
    <p:extLst>
      <p:ext uri="{BB962C8B-B14F-4D97-AF65-F5344CB8AC3E}">
        <p14:creationId xmlns:p14="http://schemas.microsoft.com/office/powerpoint/2010/main" val="248582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3307"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Modelado</a:t>
            </a:r>
            <a:r>
              <a:rPr lang="en-US" sz="5400" b="0" i="0" u="none" strike="noStrike" cap="none" dirty="0">
                <a:solidFill>
                  <a:schemeClr val="dk2"/>
                </a:solidFill>
                <a:latin typeface="Trebuchet MS"/>
                <a:ea typeface="Trebuchet MS"/>
                <a:cs typeface="Trebuchet MS"/>
                <a:sym typeface="Trebuchet MS"/>
              </a:rPr>
              <a:t> de variables </a:t>
            </a:r>
            <a:r>
              <a:rPr lang="en-US" sz="5400" b="0" i="0" u="none" strike="noStrike" cap="none" dirty="0" err="1">
                <a:solidFill>
                  <a:schemeClr val="dk2"/>
                </a:solidFill>
                <a:latin typeface="Trebuchet MS"/>
                <a:ea typeface="Trebuchet MS"/>
                <a:cs typeface="Trebuchet MS"/>
                <a:sym typeface="Trebuchet MS"/>
              </a:rPr>
              <a:t>adicionales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3912791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91C389-1485-499B-A121-0D8C6A08A5BE}"/>
              </a:ext>
            </a:extLst>
          </p:cNvPr>
          <p:cNvSpPr>
            <a:spLocks noGrp="1"/>
          </p:cNvSpPr>
          <p:nvPr>
            <p:ph type="title"/>
          </p:nvPr>
        </p:nvSpPr>
        <p:spPr>
          <a:xfrm>
            <a:off x="630000" y="622800"/>
            <a:ext cx="10933350" cy="332399"/>
          </a:xfrm>
        </p:spPr>
        <p:txBody>
          <a:bodyPr/>
          <a:lstStyle/>
          <a:p>
            <a:endParaRPr lang="es-AR" dirty="0"/>
          </a:p>
        </p:txBody>
      </p:sp>
      <p:sp>
        <p:nvSpPr>
          <p:cNvPr id="4" name="Rectángulo: esquinas redondeadas 3">
            <a:extLst>
              <a:ext uri="{FF2B5EF4-FFF2-40B4-BE49-F238E27FC236}">
                <a16:creationId xmlns:a16="http://schemas.microsoft.com/office/drawing/2014/main" id="{3DCF105E-93BA-4A10-A07C-B075EEBD2802}"/>
              </a:ext>
            </a:extLst>
          </p:cNvPr>
          <p:cNvSpPr/>
          <p:nvPr/>
        </p:nvSpPr>
        <p:spPr>
          <a:xfrm>
            <a:off x="629994"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VARIABLES AUXILIARES</a:t>
            </a:r>
          </a:p>
        </p:txBody>
      </p:sp>
      <p:cxnSp>
        <p:nvCxnSpPr>
          <p:cNvPr id="10" name="Conector recto 9">
            <a:extLst>
              <a:ext uri="{FF2B5EF4-FFF2-40B4-BE49-F238E27FC236}">
                <a16:creationId xmlns:a16="http://schemas.microsoft.com/office/drawing/2014/main" id="{33EB0E21-F047-4EC4-B2BA-0A0F87201313}"/>
              </a:ext>
            </a:extLst>
          </p:cNvPr>
          <p:cNvCxnSpPr>
            <a:cxnSpLocks/>
          </p:cNvCxnSpPr>
          <p:nvPr/>
        </p:nvCxnSpPr>
        <p:spPr>
          <a:xfrm flipH="1">
            <a:off x="4208996" y="1412240"/>
            <a:ext cx="7404" cy="50088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9521EAB0-5E0A-46B7-8210-0E23F06A3C05}"/>
              </a:ext>
            </a:extLst>
          </p:cNvPr>
          <p:cNvSpPr/>
          <p:nvPr/>
        </p:nvSpPr>
        <p:spPr>
          <a:xfrm>
            <a:off x="4404000"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DUMMIES</a:t>
            </a:r>
          </a:p>
        </p:txBody>
      </p:sp>
      <p:sp>
        <p:nvSpPr>
          <p:cNvPr id="5" name="Rectángulo: esquinas redondeadas 4">
            <a:extLst>
              <a:ext uri="{FF2B5EF4-FFF2-40B4-BE49-F238E27FC236}">
                <a16:creationId xmlns:a16="http://schemas.microsoft.com/office/drawing/2014/main" id="{0C8CBBB2-9DF8-4FFC-BCC6-EF0279EFAD37}"/>
              </a:ext>
            </a:extLst>
          </p:cNvPr>
          <p:cNvSpPr/>
          <p:nvPr/>
        </p:nvSpPr>
        <p:spPr>
          <a:xfrm>
            <a:off x="8178006"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DUMMIES</a:t>
            </a:r>
          </a:p>
        </p:txBody>
      </p:sp>
      <p:cxnSp>
        <p:nvCxnSpPr>
          <p:cNvPr id="15" name="Conector recto 14">
            <a:extLst>
              <a:ext uri="{FF2B5EF4-FFF2-40B4-BE49-F238E27FC236}">
                <a16:creationId xmlns:a16="http://schemas.microsoft.com/office/drawing/2014/main" id="{48C992C3-DCC0-449C-AC2E-652FDB47B472}"/>
              </a:ext>
            </a:extLst>
          </p:cNvPr>
          <p:cNvCxnSpPr>
            <a:cxnSpLocks/>
          </p:cNvCxnSpPr>
          <p:nvPr/>
        </p:nvCxnSpPr>
        <p:spPr>
          <a:xfrm flipH="1">
            <a:off x="7990480" y="1416295"/>
            <a:ext cx="7404" cy="50088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B6529E9B-9DCB-4C83-A3CC-DA0B523B7396}"/>
              </a:ext>
            </a:extLst>
          </p:cNvPr>
          <p:cNvSpPr txBox="1"/>
          <p:nvPr/>
        </p:nvSpPr>
        <p:spPr>
          <a:xfrm>
            <a:off x="629995" y="1757680"/>
            <a:ext cx="3391402" cy="4846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1600" b="1" i="0" dirty="0">
              <a:solidFill>
                <a:srgbClr val="333333"/>
              </a:solidFill>
              <a:effectLst/>
              <a:latin typeface="+mj-lt"/>
            </a:endParaRPr>
          </a:p>
          <a:p>
            <a:pPr algn="l">
              <a:spcBef>
                <a:spcPts val="600"/>
              </a:spcBef>
              <a:buFont typeface="Arial" panose="020B0604020202020204" pitchFamily="34" charset="0"/>
              <a:buChar char="•"/>
            </a:pPr>
            <a:r>
              <a:rPr lang="es-ES" sz="1600" b="1" i="0" dirty="0" err="1">
                <a:solidFill>
                  <a:srgbClr val="333333"/>
                </a:solidFill>
                <a:effectLst/>
                <a:latin typeface="+mj-lt"/>
              </a:rPr>
              <a:t>xxx</a:t>
            </a:r>
            <a:endParaRPr lang="es-ES" sz="1600" b="1" dirty="0">
              <a:solidFill>
                <a:srgbClr val="333333"/>
              </a:solidFill>
              <a:latin typeface="+mj-lt"/>
            </a:endParaRPr>
          </a:p>
        </p:txBody>
      </p:sp>
      <p:sp>
        <p:nvSpPr>
          <p:cNvPr id="19" name="CuadroTexto 18">
            <a:extLst>
              <a:ext uri="{FF2B5EF4-FFF2-40B4-BE49-F238E27FC236}">
                <a16:creationId xmlns:a16="http://schemas.microsoft.com/office/drawing/2014/main" id="{C6BCF861-4B86-4F9A-9775-7D5D61CA7537}"/>
              </a:ext>
            </a:extLst>
          </p:cNvPr>
          <p:cNvSpPr txBox="1"/>
          <p:nvPr/>
        </p:nvSpPr>
        <p:spPr>
          <a:xfrm>
            <a:off x="4396522" y="1757680"/>
            <a:ext cx="3391402" cy="4846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1600" b="1" i="0" dirty="0">
              <a:solidFill>
                <a:srgbClr val="333333"/>
              </a:solidFill>
              <a:effectLst/>
              <a:latin typeface="+mj-lt"/>
            </a:endParaRPr>
          </a:p>
          <a:p>
            <a:pPr algn="l">
              <a:spcBef>
                <a:spcPts val="600"/>
              </a:spcBef>
              <a:buFont typeface="Arial" panose="020B0604020202020204" pitchFamily="34" charset="0"/>
              <a:buChar char="•"/>
            </a:pPr>
            <a:r>
              <a:rPr lang="es-ES" sz="1600" b="1" i="0" dirty="0" err="1">
                <a:solidFill>
                  <a:srgbClr val="333333"/>
                </a:solidFill>
                <a:effectLst/>
                <a:latin typeface="+mj-lt"/>
              </a:rPr>
              <a:t>xxx</a:t>
            </a:r>
            <a:endParaRPr lang="es-ES" sz="1600" b="1" dirty="0">
              <a:solidFill>
                <a:srgbClr val="333333"/>
              </a:solidFill>
              <a:latin typeface="+mj-lt"/>
            </a:endParaRPr>
          </a:p>
        </p:txBody>
      </p:sp>
      <p:sp>
        <p:nvSpPr>
          <p:cNvPr id="21" name="CuadroTexto 20">
            <a:extLst>
              <a:ext uri="{FF2B5EF4-FFF2-40B4-BE49-F238E27FC236}">
                <a16:creationId xmlns:a16="http://schemas.microsoft.com/office/drawing/2014/main" id="{E6204BFA-D778-4133-82FC-45F9BA80E458}"/>
              </a:ext>
            </a:extLst>
          </p:cNvPr>
          <p:cNvSpPr txBox="1"/>
          <p:nvPr/>
        </p:nvSpPr>
        <p:spPr>
          <a:xfrm>
            <a:off x="8178006" y="1757680"/>
            <a:ext cx="3391402" cy="4846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1600" b="1" i="0" dirty="0">
              <a:solidFill>
                <a:srgbClr val="333333"/>
              </a:solidFill>
              <a:effectLst/>
              <a:latin typeface="+mj-lt"/>
            </a:endParaRPr>
          </a:p>
          <a:p>
            <a:pPr algn="l">
              <a:spcBef>
                <a:spcPts val="600"/>
              </a:spcBef>
              <a:buFont typeface="Arial" panose="020B0604020202020204" pitchFamily="34" charset="0"/>
              <a:buChar char="•"/>
            </a:pPr>
            <a:r>
              <a:rPr lang="es-ES" sz="1600" b="1" i="0" dirty="0" err="1">
                <a:solidFill>
                  <a:srgbClr val="333333"/>
                </a:solidFill>
                <a:effectLst/>
                <a:latin typeface="+mj-lt"/>
              </a:rPr>
              <a:t>xxx</a:t>
            </a:r>
            <a:endParaRPr lang="es-ES" sz="1600" b="1" dirty="0">
              <a:solidFill>
                <a:srgbClr val="333333"/>
              </a:solidFill>
              <a:latin typeface="+mj-lt"/>
            </a:endParaRPr>
          </a:p>
        </p:txBody>
      </p:sp>
    </p:spTree>
    <p:extLst>
      <p:ext uri="{BB962C8B-B14F-4D97-AF65-F5344CB8AC3E}">
        <p14:creationId xmlns:p14="http://schemas.microsoft.com/office/powerpoint/2010/main" val="398206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7400"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dirty="0" err="1">
                <a:solidFill>
                  <a:schemeClr val="dk2"/>
                </a:solidFill>
                <a:latin typeface="Trebuchet MS"/>
                <a:ea typeface="Trebuchet MS"/>
                <a:cs typeface="Trebuchet MS"/>
                <a:sym typeface="Trebuchet MS"/>
              </a:rPr>
              <a:t>Modelos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035827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332399"/>
          </a:xfrm>
        </p:spPr>
        <p:txBody>
          <a:bodyPr/>
          <a:lstStyle/>
          <a:p>
            <a:r>
              <a:rPr lang="es-AR" dirty="0"/>
              <a:t>………………</a:t>
            </a:r>
          </a:p>
        </p:txBody>
      </p:sp>
    </p:spTree>
    <p:extLst>
      <p:ext uri="{BB962C8B-B14F-4D97-AF65-F5344CB8AC3E}">
        <p14:creationId xmlns:p14="http://schemas.microsoft.com/office/powerpoint/2010/main" val="888476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376"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Conclusiones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34315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EE4P_MASTERWIZARD_DRAFT" val="0"/>
  <p:tag name="EE4P_LANGUAGE_ID" val="1033"/>
  <p:tag name="EE4P_MASTERWIZARD_MARGINS" val="0"/>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3&quot;&gt;&lt;elem m_fUsage=&quot;2.78559000000000001052E+00&quot;&gt;&lt;m_msothmcolidx val=&quot;0&quot;/&gt;&lt;m_rgb r=&quot;C9&quot; g=&quot;E7&quot; b=&quot;CA&quot;/&gt;&lt;m_nBrightness tagver0=&quot;26206&quot; tagname0=&quot;m_nBrightnessUNRECOGNIZED&quot; val=&quot;0&quot;/&gt;&lt;/elem&gt;&lt;elem m_fUsage=&quot;1.89999999999999991118E+00&quot;&gt;&lt;m_msothmcolidx val=&quot;0&quot;/&gt;&lt;m_rgb r=&quot;F1&quot; g=&quot;96&quot; b=&quot;8B&quot;/&gt;&lt;m_nBrightness tagver0=&quot;26206&quot; tagname0=&quot;m_nBrightnessUNRECOGNIZED&quot; val=&quot;0&quot;/&gt;&lt;/elem&gt;&lt;elem m_fUsage=&quot;5.31441000000000163261E-01&quot;&gt;&lt;m_msothmcolidx val=&quot;0&quot;/&gt;&lt;m_rgb r=&quot;9F&quot; g=&quot;E8&quot; b=&quot;C6&quot;/&gt;&lt;m_nBrightness tagver0=&quot;26206&quot; tagname0=&quot;m_nBrightnessUNRECOGNIZED&quot;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_ajGn_0RvKo0RkI.GiwM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D1cvS_SQyOX6fV9Xlv5d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4679</TotalTime>
  <Words>116</Words>
  <Application>Microsoft Office PowerPoint</Application>
  <PresentationFormat>Panorámica</PresentationFormat>
  <Paragraphs>44</Paragraphs>
  <Slides>11</Slides>
  <Notes>6</Notes>
  <HiddenSlides>0</HiddenSlides>
  <MMClips>0</MMClips>
  <ScaleCrop>false</ScaleCrop>
  <HeadingPairs>
    <vt:vector size="10"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11</vt:i4>
      </vt:variant>
      <vt:variant>
        <vt:lpstr>Presentaciones personalizadas</vt:lpstr>
      </vt:variant>
      <vt:variant>
        <vt:i4>1</vt:i4>
      </vt:variant>
    </vt:vector>
  </HeadingPairs>
  <TitlesOfParts>
    <vt:vector size="16" baseType="lpstr">
      <vt:lpstr>Arial</vt:lpstr>
      <vt:lpstr>Trebuchet MS</vt:lpstr>
      <vt:lpstr>BCG Grid 16:9</vt:lpstr>
      <vt:lpstr>think-cell Slide</vt:lpstr>
      <vt:lpstr>DESAFÍO PROPERATI</vt:lpstr>
      <vt:lpstr>Presentación de PowerPoint</vt:lpstr>
      <vt:lpstr>Actualización del dataset</vt:lpstr>
      <vt:lpstr>Presentación de PowerPoint</vt:lpstr>
      <vt:lpstr>Modelado de variables adicionales</vt:lpstr>
      <vt:lpstr>Presentación de PowerPoint</vt:lpstr>
      <vt:lpstr>Modelos</vt:lpstr>
      <vt:lpstr>………………</vt:lpstr>
      <vt:lpstr>Conclusiones</vt:lpstr>
      <vt:lpstr>……………..</vt:lpstr>
      <vt:lpstr>Presentación de PowerPoint</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Francisco Fasan</cp:lastModifiedBy>
  <cp:revision>558</cp:revision>
  <cp:lastPrinted>1999-12-31T22:00:00Z</cp:lastPrinted>
  <dcterms:created xsi:type="dcterms:W3CDTF">2019-04-15T15:35:44Z</dcterms:created>
  <dcterms:modified xsi:type="dcterms:W3CDTF">2020-10-29T21:39:00Z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2306989</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ies>
</file>